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5" r:id="rId14"/>
    <p:sldId id="263" r:id="rId15"/>
    <p:sldId id="516" r:id="rId16"/>
    <p:sldId id="522" r:id="rId17"/>
    <p:sldId id="523" r:id="rId18"/>
    <p:sldId id="502" r:id="rId19"/>
    <p:sldId id="504" r:id="rId20"/>
    <p:sldId id="260" r:id="rId21"/>
    <p:sldId id="525" r:id="rId22"/>
    <p:sldId id="264" r:id="rId23"/>
    <p:sldId id="313" r:id="rId24"/>
    <p:sldId id="266" r:id="rId25"/>
    <p:sldId id="508" r:id="rId26"/>
    <p:sldId id="506" r:id="rId27"/>
    <p:sldId id="507" r:id="rId28"/>
    <p:sldId id="267" r:id="rId29"/>
    <p:sldId id="588" r:id="rId30"/>
    <p:sldId id="568" r:id="rId31"/>
    <p:sldId id="268" r:id="rId32"/>
    <p:sldId id="509" r:id="rId33"/>
    <p:sldId id="592" r:id="rId34"/>
    <p:sldId id="589" r:id="rId35"/>
    <p:sldId id="510" r:id="rId36"/>
    <p:sldId id="512" r:id="rId37"/>
    <p:sldId id="535" r:id="rId38"/>
    <p:sldId id="531" r:id="rId39"/>
    <p:sldId id="526" r:id="rId40"/>
    <p:sldId id="527" r:id="rId41"/>
    <p:sldId id="528" r:id="rId42"/>
    <p:sldId id="529" r:id="rId43"/>
    <p:sldId id="530" r:id="rId44"/>
    <p:sldId id="533" r:id="rId45"/>
    <p:sldId id="532" r:id="rId46"/>
    <p:sldId id="534" r:id="rId47"/>
    <p:sldId id="590" r:id="rId48"/>
    <p:sldId id="591" r:id="rId49"/>
    <p:sldId id="536" r:id="rId50"/>
    <p:sldId id="392" r:id="rId51"/>
    <p:sldId id="593"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p:restoredTop sz="65720"/>
  </p:normalViewPr>
  <p:slideViewPr>
    <p:cSldViewPr snapToGrid="0" snapToObjects="1">
      <p:cViewPr varScale="1">
        <p:scale>
          <a:sx n="109" d="100"/>
          <a:sy n="109" d="100"/>
        </p:scale>
        <p:origin x="216" y="94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11/14/22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11/14/22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I work in the Divisions of Transfusion Medicine and Pathology Informatics. </a:t>
            </a: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a:p>
            <a:r>
              <a:rPr lang="en-US" dirty="0"/>
              <a:t>And by the way, you don’t have to take any notes, at the end of the lecture I’ll send you a link to a web site that has the slides and all other materials and references I’ll be mentioning during this lecture.</a:t>
            </a:r>
          </a:p>
          <a:p>
            <a:endParaRPr lang="en-US" dirty="0"/>
          </a:p>
          <a:p>
            <a:r>
              <a:rPr lang="en-US" dirty="0"/>
              <a:t>** Quick preview of some of the ideas I’m going to talk about in my talk at noon, please forgive me the repetition, but I think it’s important for framing the teaching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starting to be used in cancer clinical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on this question.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of the kinds of errors that occur when you use non-reproducible methods such as Excel.</a:t>
            </a:r>
          </a:p>
          <a:p>
            <a:endParaRPr lang="en-US"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Your Turn.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operations,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Could be any number of things.</a:t>
            </a:r>
          </a:p>
          <a:p>
            <a:pPr marL="0" indent="0">
              <a:buFont typeface="+mj-lt"/>
              <a:buNone/>
            </a:pPr>
            <a:endParaRPr lang="en-US" b="0" dirty="0"/>
          </a:p>
          <a:p>
            <a:pPr marL="0" indent="0">
              <a:buFont typeface="+mj-lt"/>
              <a:buNone/>
            </a:pPr>
            <a:r>
              <a:rPr lang="en-US" b="0" dirty="0"/>
              <a:t>(slow) 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depends on whether that cycle has been iterated a sufficient number of times to address the question that you're asking.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CHOP, such as Epic, our lab information system, and our clinical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that's what you </a:t>
            </a:r>
            <a:r>
              <a:rPr lang="en" dirty="0" err="1"/>
              <a:t>wanna</a:t>
            </a:r>
            <a:r>
              <a:rPr lang="en" dirty="0"/>
              <a:t> do.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By the way, if you're interested in installing R and RStudio on your computer after today, I put links for this on a website I made for this lecture.</a:t>
            </a:r>
          </a:p>
        </p:txBody>
      </p:sp>
    </p:spTree>
    <p:extLst>
      <p:ext uri="{BB962C8B-B14F-4D97-AF65-F5344CB8AC3E}">
        <p14:creationId xmlns:p14="http://schemas.microsoft.com/office/powerpoint/2010/main" val="1031277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an R Markdown document into a final target format for viewing. (**) And here’s what the R Markdown on the left would look like converted to HTML. And HTML is the format that web browsers use, and it's the default target format of R Markdown.</a:t>
            </a:r>
          </a:p>
          <a:p>
            <a:endParaRPr lang="en-US" baseline="0" dirty="0"/>
          </a:p>
          <a:p>
            <a:r>
              <a:rPr lang="en-US" baseline="0" dirty="0"/>
              <a:t>So, R Markdown is a </a:t>
            </a:r>
            <a:r>
              <a:rPr lang="en-US" b="1" baseline="0" dirty="0"/>
              <a:t>computational document </a:t>
            </a:r>
            <a:r>
              <a:rPr lang="en-US" baseline="0" dirty="0"/>
              <a:t>format. So anybody can tell me </a:t>
            </a:r>
            <a:r>
              <a:rPr lang="en-US" b="1" baseline="0" dirty="0"/>
              <a:t>what else </a:t>
            </a:r>
            <a:r>
              <a:rPr lang="en-US" baseline="0" dirty="0"/>
              <a:t>should we be able to include? Type in the chat! …</a:t>
            </a:r>
          </a:p>
          <a:p>
            <a:endParaRPr lang="en-US" baseline="0" dirty="0"/>
          </a:p>
          <a:p>
            <a:r>
              <a:rPr lang="en-US" baseline="0" dirty="0"/>
              <a:t>Exactly! We should be able to include executable computer code. And I promise, I’m going to write a question for the American Board of Pathology,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 reactions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knitted into an HTML file, as I've just shown you, but then it uploads that HTML file to a server that makes it available to the internet or maybe your internal private network.</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talk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or research purposes.</a:t>
            </a:r>
          </a:p>
          <a:p>
            <a:endParaRPr lang="en-US" dirty="0"/>
          </a:p>
          <a:p>
            <a:r>
              <a:rPr lang="en-US" dirty="0"/>
              <a:t>(**) And I will also assume that you all have worked with Microsoft Excel, or some other kind of spreadsheet software,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as of yesterday is a whopping 2.6 million; and other numbers such as test positivity rate, daily positives,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still in testing, but think this will eventually reduce the number of unnecessary stem cell collections significantly.</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 really believe that that knowing just a little bit of coding, especially with R and R Markdown, is really powerful if you’re a lab leader. Because then you can take more effective ownership and be actively involved in developing and implementing these kinds of tools.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72214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Your Turn. Again, take a minute and type your answer in the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last part of this session,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and specifically I haven’t done it with Teams before so fingers crossed everything will work. What I’d like to do is, let’s try to get into the training environment step by step. When you’re done with a specific step, let me know with a thumbs-up; and if you’re stuck show me a raised hand, and I’ll try my best to troubleshoot.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Paste into chat: https://</a:t>
            </a:r>
            <a:r>
              <a:rPr lang="en-US" dirty="0" err="1"/>
              <a:t>stanford.r-training.cloud</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usernames and passwords into Teams chat **. I just pasted a list of usernames and </a:t>
            </a:r>
            <a:r>
              <a:rPr lang="en-US" dirty="0" err="1"/>
              <a:t>passwordsd</a:t>
            </a:r>
            <a:r>
              <a:rPr lang="en-US" dirty="0"/>
              <a:t> in the Teams chat. Usernames start with lower-case ‘</a:t>
            </a:r>
            <a:r>
              <a:rPr lang="en-US" dirty="0" err="1"/>
              <a:t>uams</a:t>
            </a:r>
            <a:r>
              <a:rPr lang="en-US" dirty="0"/>
              <a:t>’ followed by three numbers. Passwords and six digit numbers. Find the one next to your name. </a:t>
            </a:r>
            <a:r>
              <a:rPr lang="en-US" dirty="0" err="1"/>
              <a:t>Hoda</a:t>
            </a:r>
            <a:r>
              <a:rPr lang="en-US" dirty="0"/>
              <a:t> gave me a list of folks who’d be at the lecture, but if you can’t find your name in the list, let me know in the chat!</a:t>
            </a:r>
          </a:p>
          <a:p>
            <a:endParaRPr lang="en-US" dirty="0"/>
          </a:p>
          <a:p>
            <a:r>
              <a:rPr lang="en-US" dirty="0"/>
              <a:t>uams011 131081 Kellen Dawson</a:t>
            </a:r>
          </a:p>
          <a:p>
            <a:r>
              <a:rPr lang="en-US" dirty="0"/>
              <a:t>uams012 237135 Alyssa Higgins</a:t>
            </a:r>
          </a:p>
          <a:p>
            <a:r>
              <a:rPr lang="en-US" dirty="0"/>
              <a:t>uams013 762115 Matthew Parke</a:t>
            </a:r>
          </a:p>
          <a:p>
            <a:r>
              <a:rPr lang="en-US" dirty="0"/>
              <a:t>uams014 101022 Steven Hemberger</a:t>
            </a:r>
          </a:p>
          <a:p>
            <a:r>
              <a:rPr lang="en-US" dirty="0"/>
              <a:t>uams015 452082 Amrit Singh</a:t>
            </a:r>
          </a:p>
          <a:p>
            <a:r>
              <a:rPr lang="en-US" dirty="0"/>
              <a:t>uams016 516244 </a:t>
            </a:r>
            <a:r>
              <a:rPr lang="en-US" dirty="0" err="1"/>
              <a:t>Azin</a:t>
            </a:r>
            <a:r>
              <a:rPr lang="en-US" dirty="0"/>
              <a:t> </a:t>
            </a:r>
            <a:r>
              <a:rPr lang="en-US" dirty="0" err="1"/>
              <a:t>Mashayekhi</a:t>
            </a:r>
            <a:endParaRPr lang="en-US" dirty="0"/>
          </a:p>
          <a:p>
            <a:r>
              <a:rPr lang="en-US" dirty="0"/>
              <a:t>uams017 449329 Alan Lim</a:t>
            </a:r>
          </a:p>
          <a:p>
            <a:r>
              <a:rPr lang="en-US" dirty="0"/>
              <a:t>uams018 462236 Ben Rollins</a:t>
            </a:r>
          </a:p>
          <a:p>
            <a:r>
              <a:rPr lang="en-US" dirty="0"/>
              <a:t>uams019 261067 James Fry</a:t>
            </a:r>
          </a:p>
          <a:p>
            <a:r>
              <a:rPr lang="en-US" dirty="0"/>
              <a:t>uams020 956491 Erin Hall</a:t>
            </a:r>
          </a:p>
          <a:p>
            <a:r>
              <a:rPr lang="en-US" dirty="0"/>
              <a:t>uams021 508354 Patty Connor</a:t>
            </a:r>
          </a:p>
          <a:p>
            <a:r>
              <a:rPr lang="en-US" dirty="0"/>
              <a:t>uams022 394076 Eleonora </a:t>
            </a:r>
            <a:r>
              <a:rPr lang="en-US" dirty="0" err="1"/>
              <a:t>Fiorletta</a:t>
            </a:r>
            <a:endParaRPr lang="en-US" dirty="0"/>
          </a:p>
          <a:p>
            <a:r>
              <a:rPr lang="en-US" dirty="0"/>
              <a:t>uams023 968872 </a:t>
            </a:r>
            <a:r>
              <a:rPr lang="en-US" dirty="0" err="1"/>
              <a:t>Hoda</a:t>
            </a:r>
            <a:r>
              <a:rPr lang="en-US" dirty="0"/>
              <a:t> </a:t>
            </a:r>
            <a:r>
              <a:rPr lang="en-US" dirty="0" err="1"/>
              <a:t>Hagrass</a:t>
            </a:r>
            <a:endParaRPr lang="en-US" dirty="0"/>
          </a:p>
          <a:p>
            <a:r>
              <a:rPr lang="en-US" dirty="0"/>
              <a:t>uams024 736732</a:t>
            </a:r>
          </a:p>
          <a:p>
            <a:r>
              <a:rPr lang="en-US" dirty="0"/>
              <a:t>uams025 680087</a:t>
            </a:r>
          </a:p>
          <a:p>
            <a:r>
              <a:rPr lang="en-US" dirty="0"/>
              <a:t>uams026 450845</a:t>
            </a:r>
          </a:p>
          <a:p>
            <a:r>
              <a:rPr lang="en-US" dirty="0"/>
              <a:t>uams027 728688</a:t>
            </a:r>
          </a:p>
          <a:p>
            <a:r>
              <a:rPr lang="en-US" dirty="0"/>
              <a:t>uams028 589651</a:t>
            </a:r>
          </a:p>
          <a:p>
            <a:r>
              <a:rPr lang="en-US" dirty="0"/>
              <a:t>uams029 303820</a:t>
            </a:r>
          </a:p>
          <a:p>
            <a:r>
              <a:rPr lang="en-US" dirty="0"/>
              <a:t>uams030 536101</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 technology plays along today, we'll do a quick exercise at the end in which we’ll put together a document written in R Markdown, which is the type of computational document that we use at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and it's a small group so feel free to unmute and ask questions if something's unclear. And no worries about the exercise I just mentioned, you don't have to install anything on your computer. I’ll post a link in the chat to a web-based environment I've set up for us to play with R Markdown.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a:t>
            </a:r>
          </a:p>
          <a:p>
            <a:endParaRPr lang="en-US" dirty="0"/>
          </a:p>
          <a:p>
            <a:r>
              <a:rPr lang="en-US" dirty="0"/>
              <a:t>Go back to the editor, delete everything below the header, and try to re-produce this document.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just posted a link to this in the chat. And I thought I’ll give you about 5 minutes to play with this, and then I’ll go over it on my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promised, I’m posting a link to the website I made for this lecture with has the slides and a bunch of other stuff:</a:t>
            </a:r>
          </a:p>
          <a:p>
            <a:endParaRPr lang="en-US" dirty="0"/>
          </a:p>
          <a:p>
            <a:r>
              <a:rPr lang="en-US" dirty="0"/>
              <a:t>** Paste: https://</a:t>
            </a:r>
            <a:r>
              <a:rPr lang="en-US" dirty="0" err="1"/>
              <a:t>github.com</a:t>
            </a:r>
            <a:r>
              <a:rPr lang="en-US" dirty="0"/>
              <a:t>/</a:t>
            </a:r>
            <a:r>
              <a:rPr lang="en-US" dirty="0" err="1"/>
              <a:t>skadauke</a:t>
            </a:r>
            <a:r>
              <a:rPr lang="en-US" dirty="0"/>
              <a:t>/r-training-lecture-uams-2021</a:t>
            </a:r>
          </a:p>
          <a:p>
            <a:endParaRPr lang="en-US" dirty="0"/>
          </a:p>
          <a:p>
            <a:r>
              <a:rPr lang="en-US" dirty="0"/>
              <a:t>That website will stay up forever, but the training environment will go away. But you can install R and R Markdown on your own computer if you want to practice more (and I think you SHOULD!). I have a video with step by step instructions on the website. I also have some resources on there with next steps for learning more. Also, I’m always happy to chat about learning R – just shoot me an email!</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25813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11/14/22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hyperlink" Target="https://github.com/skadauke/r-training-lecture-uams-202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November 16</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2022</a:t>
            </a:r>
          </a:p>
          <a:p>
            <a:pPr marL="12700" algn="ctr">
              <a:lnSpc>
                <a:spcPct val="100000"/>
              </a:lnSpc>
              <a:spcBef>
                <a:spcPts val="95"/>
              </a:spcBef>
            </a:pPr>
            <a:r>
              <a:rPr lang="en-US" sz="2400" spc="-5" dirty="0">
                <a:latin typeface="Tw Cen MT" panose="020B0602020104020603" pitchFamily="34" charset="77"/>
                <a:cs typeface="Helvetica Neue"/>
              </a:rPr>
              <a:t>Stanford Pathology</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072685"/>
            <a:ext cx="2248846" cy="470985"/>
          </a:xfrm>
          <a:prstGeom prst="rect">
            <a:avLst/>
          </a:prstGeom>
        </p:spPr>
      </p:pic>
      <p:pic>
        <p:nvPicPr>
          <p:cNvPr id="3" name="Picture 2">
            <a:extLst>
              <a:ext uri="{FF2B5EF4-FFF2-40B4-BE49-F238E27FC236}">
                <a16:creationId xmlns:a16="http://schemas.microsoft.com/office/drawing/2014/main" id="{1C8B91F7-3AE6-F1B5-94AD-9BA3C82F96A2}"/>
              </a:ext>
            </a:extLst>
          </p:cNvPr>
          <p:cNvPicPr>
            <a:picLocks noChangeAspect="1"/>
          </p:cNvPicPr>
          <p:nvPr/>
        </p:nvPicPr>
        <p:blipFill>
          <a:blip r:embed="rId4"/>
          <a:stretch>
            <a:fillRect/>
          </a:stretch>
        </p:blipFill>
        <p:spPr>
          <a:xfrm>
            <a:off x="8477789" y="5965852"/>
            <a:ext cx="1871503" cy="634614"/>
          </a:xfrm>
          <a:prstGeom prst="rect">
            <a:avLst/>
          </a:prstGeom>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Team A</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Team B</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026" name="Picture 2" descr="Coding is my Superpower - Coding - Sticker | TeePublic">
            <a:extLst>
              <a:ext uri="{FF2B5EF4-FFF2-40B4-BE49-F238E27FC236}">
                <a16:creationId xmlns:a16="http://schemas.microsoft.com/office/drawing/2014/main" id="{570B29D2-6C05-0443-A740-743A5302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pic>
        <p:nvPicPr>
          <p:cNvPr id="2" name="Picture 1">
            <a:extLst>
              <a:ext uri="{FF2B5EF4-FFF2-40B4-BE49-F238E27FC236}">
                <a16:creationId xmlns:a16="http://schemas.microsoft.com/office/drawing/2014/main" id="{17836238-D2DE-554C-BED6-ACDF34BD29D3}"/>
              </a:ext>
            </a:extLst>
          </p:cNvPr>
          <p:cNvPicPr>
            <a:picLocks noChangeAspect="1"/>
          </p:cNvPicPr>
          <p:nvPr/>
        </p:nvPicPr>
        <p:blipFill>
          <a:blip r:embed="rId3"/>
          <a:stretch>
            <a:fillRect/>
          </a:stretch>
        </p:blipFill>
        <p:spPr>
          <a:xfrm>
            <a:off x="1885951" y="981721"/>
            <a:ext cx="2652712" cy="2357966"/>
          </a:xfrm>
          <a:prstGeom prst="rect">
            <a:avLst/>
          </a:prstGeom>
        </p:spPr>
      </p:pic>
      <p:pic>
        <p:nvPicPr>
          <p:cNvPr id="11" name="Picture 10">
            <a:extLst>
              <a:ext uri="{FF2B5EF4-FFF2-40B4-BE49-F238E27FC236}">
                <a16:creationId xmlns:a16="http://schemas.microsoft.com/office/drawing/2014/main" id="{9CF1A998-6B43-F64A-8CD5-CCB0100894F8}"/>
              </a:ext>
            </a:extLst>
          </p:cNvPr>
          <p:cNvPicPr>
            <a:picLocks noChangeAspect="1"/>
          </p:cNvPicPr>
          <p:nvPr/>
        </p:nvPicPr>
        <p:blipFill>
          <a:blip r:embed="rId4"/>
          <a:stretch>
            <a:fillRect/>
          </a:stretch>
        </p:blipFill>
        <p:spPr>
          <a:xfrm>
            <a:off x="1885951" y="3803650"/>
            <a:ext cx="2652712" cy="2652712"/>
          </a:xfrm>
          <a:prstGeom prst="rect">
            <a:avLst/>
          </a:prstGeom>
        </p:spPr>
      </p:pic>
    </p:spTree>
    <p:extLst>
      <p:ext uri="{BB962C8B-B14F-4D97-AF65-F5344CB8AC3E}">
        <p14:creationId xmlns:p14="http://schemas.microsoft.com/office/powerpoint/2010/main" val="8971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2FBFD-E282-A849-8D75-AA690B2C6E43}"/>
              </a:ext>
            </a:extLst>
          </p:cNvPr>
          <p:cNvPicPr>
            <a:picLocks noChangeAspect="1"/>
          </p:cNvPicPr>
          <p:nvPr/>
        </p:nvPicPr>
        <p:blipFill>
          <a:blip r:embed="rId3"/>
          <a:stretch>
            <a:fillRect/>
          </a:stretch>
        </p:blipFill>
        <p:spPr>
          <a:xfrm>
            <a:off x="-1" y="2049128"/>
            <a:ext cx="12192000" cy="6146484"/>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stanford.r-training.cloud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15666" y="5523090"/>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76DF0-1158-E940-AD53-46CF6C075724}"/>
              </a:ext>
            </a:extLst>
          </p:cNvPr>
          <p:cNvPicPr>
            <a:picLocks noChangeAspect="1"/>
          </p:cNvPicPr>
          <p:nvPr/>
        </p:nvPicPr>
        <p:blipFill>
          <a:blip r:embed="rId3"/>
          <a:stretch>
            <a:fillRect/>
          </a:stretch>
        </p:blipFill>
        <p:spPr>
          <a:xfrm>
            <a:off x="2820347" y="852675"/>
            <a:ext cx="6551306" cy="586245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794331" y="3155907"/>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Teams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8C29F-EB89-0B40-B73B-27883EA8C85E}"/>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237118" y="2307638"/>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04BE7-201F-ED46-8377-125D75EFDBFF}"/>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343076" y="1426088"/>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50F41-3C47-BD44-90D4-A26610B91239}"/>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8CF59-8B14-2546-81D3-CA2CAFD07935}"/>
              </a:ext>
            </a:extLst>
          </p:cNvPr>
          <p:cNvPicPr>
            <a:picLocks noChangeAspect="1"/>
          </p:cNvPicPr>
          <p:nvPr/>
        </p:nvPicPr>
        <p:blipFill>
          <a:blip r:embed="rId3"/>
          <a:stretch>
            <a:fillRect/>
          </a:stretch>
        </p:blipFill>
        <p:spPr>
          <a:xfrm>
            <a:off x="1146292" y="-57152"/>
            <a:ext cx="9755425" cy="8729663"/>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84B0-CBCD-A24E-9FA7-B7BC64C3F111}"/>
              </a:ext>
            </a:extLst>
          </p:cNvPr>
          <p:cNvPicPr>
            <a:picLocks noChangeAspect="1"/>
          </p:cNvPicPr>
          <p:nvPr/>
        </p:nvPicPr>
        <p:blipFill>
          <a:blip r:embed="rId3"/>
          <a:stretch>
            <a:fillRect/>
          </a:stretch>
        </p:blipFill>
        <p:spPr>
          <a:xfrm>
            <a:off x="1146292" y="-57152"/>
            <a:ext cx="9755425" cy="8729663"/>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668967" y="19820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99FDD-2CC5-2146-B4BA-17D33D78B13A}"/>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308440" y="1660913"/>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630F2-8EEB-E947-BAB2-6DD6081445D9}"/>
              </a:ext>
            </a:extLst>
          </p:cNvPr>
          <p:cNvPicPr>
            <a:picLocks noChangeAspect="1"/>
          </p:cNvPicPr>
          <p:nvPr/>
        </p:nvPicPr>
        <p:blipFill>
          <a:blip r:embed="rId3"/>
          <a:stretch>
            <a:fillRect/>
          </a:stretch>
        </p:blipFill>
        <p:spPr>
          <a:xfrm>
            <a:off x="1502816" y="342899"/>
            <a:ext cx="9186368" cy="11646823"/>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C2FA-1BEA-9E4B-9DE4-DD51B35F7C1F}"/>
              </a:ext>
            </a:extLst>
          </p:cNvPr>
          <p:cNvPicPr>
            <a:picLocks noChangeAspect="1"/>
          </p:cNvPicPr>
          <p:nvPr/>
        </p:nvPicPr>
        <p:blipFill>
          <a:blip r:embed="rId2"/>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777138" y="3648877"/>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45E5-26AC-6340-9B79-E25954871645}"/>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107790" y="3312526"/>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98104-5930-1E42-A74F-E16D7C4A8BD4}"/>
              </a:ext>
            </a:extLst>
          </p:cNvPr>
          <p:cNvPicPr>
            <a:picLocks noChangeAspect="1"/>
          </p:cNvPicPr>
          <p:nvPr/>
        </p:nvPicPr>
        <p:blipFill>
          <a:blip r:embed="rId3"/>
          <a:stretch>
            <a:fillRect/>
          </a:stretch>
        </p:blipFill>
        <p:spPr>
          <a:xfrm>
            <a:off x="1225550" y="817562"/>
            <a:ext cx="9740900" cy="7902386"/>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7E9FE-C3A0-C644-9F2C-A670556E6B1A}"/>
              </a:ext>
            </a:extLst>
          </p:cNvPr>
          <p:cNvPicPr>
            <a:picLocks noChangeAspect="1"/>
          </p:cNvPicPr>
          <p:nvPr/>
        </p:nvPicPr>
        <p:blipFill>
          <a:blip r:embed="rId3"/>
          <a:stretch>
            <a:fillRect/>
          </a:stretch>
        </p:blipFill>
        <p:spPr>
          <a:xfrm>
            <a:off x="1411836" y="1913205"/>
            <a:ext cx="9368327" cy="6858000"/>
          </a:xfrm>
          <a:prstGeom prst="rect">
            <a:avLst/>
          </a:prstGeom>
          <a:ln>
            <a:solidFill>
              <a:schemeClr val="tx1"/>
            </a:solidFill>
          </a:ln>
        </p:spPr>
      </p:pic>
      <p:sp>
        <p:nvSpPr>
          <p:cNvPr id="3" name="Rectangle 2">
            <a:extLst>
              <a:ext uri="{FF2B5EF4-FFF2-40B4-BE49-F238E27FC236}">
                <a16:creationId xmlns:a16="http://schemas.microsoft.com/office/drawing/2014/main" id="{79A0323A-5240-9443-95C1-587C8699299E}"/>
              </a:ext>
            </a:extLst>
          </p:cNvPr>
          <p:cNvSpPr/>
          <p:nvPr/>
        </p:nvSpPr>
        <p:spPr>
          <a:xfrm>
            <a:off x="1172536" y="779164"/>
            <a:ext cx="9846926" cy="584775"/>
          </a:xfrm>
          <a:prstGeom prst="rect">
            <a:avLst/>
          </a:prstGeom>
        </p:spPr>
        <p:txBody>
          <a:bodyPr wrap="none">
            <a:spAutoFit/>
          </a:bodyPr>
          <a:lstStyle/>
          <a:p>
            <a:r>
              <a:rPr lang="en-US" sz="3200" dirty="0">
                <a:hlinkClick r:id="rId4"/>
              </a:rPr>
              <a:t>https://github.com/skadauke/r-training-lecture-uams-2021</a:t>
            </a:r>
            <a:endParaRPr lang="en-US" sz="3200" dirty="0"/>
          </a:p>
        </p:txBody>
      </p:sp>
    </p:spTree>
    <p:extLst>
      <p:ext uri="{BB962C8B-B14F-4D97-AF65-F5344CB8AC3E}">
        <p14:creationId xmlns:p14="http://schemas.microsoft.com/office/powerpoint/2010/main" val="387725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11340</TotalTime>
  <Words>5828</Words>
  <Application>Microsoft Macintosh PowerPoint</Application>
  <PresentationFormat>Widescreen</PresentationFormat>
  <Paragraphs>479</Paragraphs>
  <Slides>51</Slides>
  <Notes>50</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595</cp:revision>
  <cp:lastPrinted>2019-02-19T22:36:37Z</cp:lastPrinted>
  <dcterms:created xsi:type="dcterms:W3CDTF">2018-02-01T22:00:01Z</dcterms:created>
  <dcterms:modified xsi:type="dcterms:W3CDTF">2022-11-15T01:21:57Z</dcterms:modified>
</cp:coreProperties>
</file>